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725" r:id="rId4"/>
  </p:sldMasterIdLst>
  <p:sldIdLst>
    <p:sldId id="257" r:id="rId5"/>
    <p:sldId id="258" r:id="rId6"/>
    <p:sldId id="269" r:id="rId7"/>
    <p:sldId id="270" r:id="rId8"/>
    <p:sldId id="259" r:id="rId9"/>
    <p:sldId id="271" r:id="rId10"/>
    <p:sldId id="261" r:id="rId11"/>
    <p:sldId id="265" r:id="rId1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710" y="-2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A51B4B48-FA16-410B-832C-A78C8ACE545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54695F5-2E8F-44A3-8411-9AA07A42DA15}"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19285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755AF6EE-EC4B-4A92-9D6D-E0CB6F9C2CF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A4E7D52-50AC-4B61-9E00-54B84D0088F2}"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88878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4B47A4F5-50E0-4D46-A46E-2B3BAADD678D}"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9158D15-8757-4FBF-8967-3604C87A0721}"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853853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322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A51B4B48-FA16-410B-832C-A78C8ACE545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54695F5-2E8F-44A3-8411-9AA07A42DA15}"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266565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91139D0-637A-49B9-9D91-811AA73C913B}"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1876A74-2D5F-4334-9DF0-645ED2633D3D}"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953838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5C226CC4-2091-4E1A-A085-0469F46FE3E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1C4E194-BE3E-4159-AC17-60971720ACDA}"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547355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1EC82428-A2FA-4822-B5EF-9A450EDEFAB0}"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B2D6A15A-1094-4BEF-8A8E-8044BF179EB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31521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080010C9-D191-433B-B2CE-7296E3531BD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8"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9"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04806DA6-8851-4365-89D7-1F1A80E2DEB6}"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650501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omente título">
    <p:spTree>
      <p:nvGrpSpPr>
        <p:cNvPr id="1" name=""/>
        <p:cNvGrpSpPr/>
        <p:nvPr/>
      </p:nvGrpSpPr>
      <p:grpSpPr>
        <a:xfrm>
          <a:off x="0" y="0"/>
          <a:ext cx="0" cy="0"/>
          <a:chOff x="0" y="0"/>
          <a:chExt cx="0" cy="0"/>
        </a:xfrm>
      </p:grpSpPr>
      <p:sp>
        <p:nvSpPr>
          <p:cNvPr id="2" name="Retângulo 1"/>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3" name="Imagem 4"/>
          <p:cNvPicPr>
            <a:picLocks noChangeAspect="1"/>
          </p:cNvPicPr>
          <p:nvPr userDrawn="1"/>
        </p:nvPicPr>
        <p:blipFill>
          <a:blip r:embed="rId2"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3458157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3F45B81D-BC2C-4708-BB01-3AB8ED5E0341}"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3"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4"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A9E2F094-8D5D-4E11-BEC0-21C512778F23}"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223356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91139D0-637A-49B9-9D91-811AA73C913B}"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1876A74-2D5F-4334-9DF0-645ED2633D3D}"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4447588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F2C9176C-E73B-4920-96F2-6CDE0494E2D8}"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10C08164-E414-41F9-82C3-42AFCFD326FB}"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9169795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305994F-0FDA-4D03-AEC1-A56969437E2C}"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EB0DC5A5-30DA-40C6-A8DE-3BE56CC9606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8078431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755AF6EE-EC4B-4A92-9D6D-E0CB6F9C2CF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A4E7D52-50AC-4B61-9E00-54B84D0088F2}"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340103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4B47A4F5-50E0-4D46-A46E-2B3BAADD678D}"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9158D15-8757-4FBF-8967-3604C87A0721}"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8692692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1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68997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A51B4B48-FA16-410B-832C-A78C8ACE545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54695F5-2E8F-44A3-8411-9AA07A42DA15}"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796623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91139D0-637A-49B9-9D91-811AA73C913B}"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1876A74-2D5F-4334-9DF0-645ED2633D3D}"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7565719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5C226CC4-2091-4E1A-A085-0469F46FE3E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1C4E194-BE3E-4159-AC17-60971720ACDA}"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0979132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1EC82428-A2FA-4822-B5EF-9A450EDEFAB0}"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B2D6A15A-1094-4BEF-8A8E-8044BF179EB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3522000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080010C9-D191-433B-B2CE-7296E3531BD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8"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9"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04806DA6-8851-4365-89D7-1F1A80E2DEB6}"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573610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5C226CC4-2091-4E1A-A085-0469F46FE3E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1C4E194-BE3E-4159-AC17-60971720ACDA}"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2416507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omente título">
    <p:spTree>
      <p:nvGrpSpPr>
        <p:cNvPr id="1" name=""/>
        <p:cNvGrpSpPr/>
        <p:nvPr/>
      </p:nvGrpSpPr>
      <p:grpSpPr>
        <a:xfrm>
          <a:off x="0" y="0"/>
          <a:ext cx="0" cy="0"/>
          <a:chOff x="0" y="0"/>
          <a:chExt cx="0" cy="0"/>
        </a:xfrm>
      </p:grpSpPr>
      <p:sp>
        <p:nvSpPr>
          <p:cNvPr id="2" name="Retângulo 1"/>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3" name="Imagem 4"/>
          <p:cNvPicPr>
            <a:picLocks noChangeAspect="1"/>
          </p:cNvPicPr>
          <p:nvPr userDrawn="1"/>
        </p:nvPicPr>
        <p:blipFill>
          <a:blip r:embed="rId2"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3759608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3F45B81D-BC2C-4708-BB01-3AB8ED5E0341}"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3"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4"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A9E2F094-8D5D-4E11-BEC0-21C512778F23}"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0667103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F2C9176C-E73B-4920-96F2-6CDE0494E2D8}"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10C08164-E414-41F9-82C3-42AFCFD326FB}"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2292597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305994F-0FDA-4D03-AEC1-A56969437E2C}"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EB0DC5A5-30DA-40C6-A8DE-3BE56CC9606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2533384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755AF6EE-EC4B-4A92-9D6D-E0CB6F9C2CF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A4E7D52-50AC-4B61-9E00-54B84D0088F2}"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624840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4B47A4F5-50E0-4D46-A46E-2B3BAADD678D}"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9158D15-8757-4FBF-8967-3604C87A0721}"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4186982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userDrawn="1">
  <p:cSld name="1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41932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A51B4B48-FA16-410B-832C-A78C8ACE545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54695F5-2E8F-44A3-8411-9AA07A42DA15}"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8939893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91139D0-637A-49B9-9D91-811AA73C913B}"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1876A74-2D5F-4334-9DF0-645ED2633D3D}"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24774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5C226CC4-2091-4E1A-A085-0469F46FE3E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1C4E194-BE3E-4159-AC17-60971720ACDA}"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5068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1EC82428-A2FA-4822-B5EF-9A450EDEFAB0}"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B2D6A15A-1094-4BEF-8A8E-8044BF179EB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0208559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1EC82428-A2FA-4822-B5EF-9A450EDEFAB0}"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B2D6A15A-1094-4BEF-8A8E-8044BF179EB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444292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080010C9-D191-433B-B2CE-7296E3531BD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8"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9"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04806DA6-8851-4365-89D7-1F1A80E2DEB6}"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7833398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Somente título">
    <p:spTree>
      <p:nvGrpSpPr>
        <p:cNvPr id="1" name=""/>
        <p:cNvGrpSpPr/>
        <p:nvPr/>
      </p:nvGrpSpPr>
      <p:grpSpPr>
        <a:xfrm>
          <a:off x="0" y="0"/>
          <a:ext cx="0" cy="0"/>
          <a:chOff x="0" y="0"/>
          <a:chExt cx="0" cy="0"/>
        </a:xfrm>
      </p:grpSpPr>
      <p:sp>
        <p:nvSpPr>
          <p:cNvPr id="2" name="Retângulo 1"/>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3" name="Imagem 4"/>
          <p:cNvPicPr>
            <a:picLocks noChangeAspect="1"/>
          </p:cNvPicPr>
          <p:nvPr userDrawn="1"/>
        </p:nvPicPr>
        <p:blipFill>
          <a:blip r:embed="rId2"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18585792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3F45B81D-BC2C-4708-BB01-3AB8ED5E0341}"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3"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4"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A9E2F094-8D5D-4E11-BEC0-21C512778F23}"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0083164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F2C9176C-E73B-4920-96F2-6CDE0494E2D8}"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10C08164-E414-41F9-82C3-42AFCFD326FB}"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473313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305994F-0FDA-4D03-AEC1-A56969437E2C}"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EB0DC5A5-30DA-40C6-A8DE-3BE56CC9606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28981155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755AF6EE-EC4B-4A92-9D6D-E0CB6F9C2CFA}"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2A4E7D52-50AC-4B61-9E00-54B84D0088F2}"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40811124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4B47A4F5-50E0-4D46-A46E-2B3BAADD678D}"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79158D15-8757-4FBF-8967-3604C87A0721}"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63538821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userDrawn="1">
  <p:cSld name="1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97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080010C9-D191-433B-B2CE-7296E3531BD2}"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8"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9"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04806DA6-8851-4365-89D7-1F1A80E2DEB6}"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68151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omente título">
    <p:spTree>
      <p:nvGrpSpPr>
        <p:cNvPr id="1" name=""/>
        <p:cNvGrpSpPr/>
        <p:nvPr/>
      </p:nvGrpSpPr>
      <p:grpSpPr>
        <a:xfrm>
          <a:off x="0" y="0"/>
          <a:ext cx="0" cy="0"/>
          <a:chOff x="0" y="0"/>
          <a:chExt cx="0" cy="0"/>
        </a:xfrm>
      </p:grpSpPr>
      <p:sp>
        <p:nvSpPr>
          <p:cNvPr id="2" name="Retângulo 1"/>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3" name="Imagem 4"/>
          <p:cNvPicPr>
            <a:picLocks noChangeAspect="1"/>
          </p:cNvPicPr>
          <p:nvPr userDrawn="1"/>
        </p:nvPicPr>
        <p:blipFill>
          <a:blip r:embed="rId2"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202675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3F45B81D-BC2C-4708-BB01-3AB8ED5E0341}"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3"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4"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A9E2F094-8D5D-4E11-BEC0-21C512778F23}"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3301287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F2C9176C-E73B-4920-96F2-6CDE0494E2D8}"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10C08164-E414-41F9-82C3-42AFCFD326FB}"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1500663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9305994F-0FDA-4D03-AEC1-A56969437E2C}" type="datetimeFigureOut">
              <a:rPr lang="pt-BR">
                <a:solidFill>
                  <a:prstClr val="black"/>
                </a:solidFill>
                <a:latin typeface="Arial" charset="0"/>
              </a:rPr>
              <a:pPr fontAlgn="base">
                <a:spcBef>
                  <a:spcPct val="0"/>
                </a:spcBef>
                <a:spcAft>
                  <a:spcPct val="0"/>
                </a:spcAft>
                <a:defRPr/>
              </a:pPr>
              <a:t>22/11/2017</a:t>
            </a:fld>
            <a:endParaRPr lang="pt-BR">
              <a:solidFill>
                <a:prstClr val="black"/>
              </a:solidFill>
              <a:latin typeface="Arial" charset="0"/>
            </a:endParaRP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pt-BR">
              <a:solidFill>
                <a:prstClr val="black"/>
              </a:solidFill>
              <a:latin typeface="Arial" charset="0"/>
            </a:endParaRP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EB0DC5A5-30DA-40C6-A8DE-3BE56CC96067}" type="slidenum">
              <a:rPr lang="pt-BR">
                <a:solidFill>
                  <a:prstClr val="black"/>
                </a:solidFill>
                <a:latin typeface="Arial" charset="0"/>
              </a:rPr>
              <a:pPr fontAlgn="base">
                <a:spcBef>
                  <a:spcPct val="0"/>
                </a:spcBef>
                <a:spcAft>
                  <a:spcPct val="0"/>
                </a:spcAft>
                <a:defRPr/>
              </a:pPr>
              <a:t>‹nº›</a:t>
            </a:fld>
            <a:endParaRPr lang="pt-BR">
              <a:solidFill>
                <a:prstClr val="black"/>
              </a:solidFill>
              <a:latin typeface="Arial" charset="0"/>
            </a:endParaRPr>
          </a:p>
        </p:txBody>
      </p:sp>
    </p:spTree>
    <p:extLst>
      <p:ext uri="{BB962C8B-B14F-4D97-AF65-F5344CB8AC3E}">
        <p14:creationId xmlns:p14="http://schemas.microsoft.com/office/powerpoint/2010/main" val="750321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2.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7" name="Retângulo 6"/>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1027" name="Imagem 7"/>
          <p:cNvPicPr>
            <a:picLocks noChangeAspect="1"/>
          </p:cNvPicPr>
          <p:nvPr userDrawn="1"/>
        </p:nvPicPr>
        <p:blipFill>
          <a:blip r:embed="rId15"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3905198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7" name="Retângulo 6"/>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1027" name="Imagem 7"/>
          <p:cNvPicPr>
            <a:picLocks noChangeAspect="1"/>
          </p:cNvPicPr>
          <p:nvPr userDrawn="1"/>
        </p:nvPicPr>
        <p:blipFill>
          <a:blip r:embed="rId15"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15735794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7" name="Retângulo 6"/>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1027" name="Imagem 7"/>
          <p:cNvPicPr>
            <a:picLocks noChangeAspect="1"/>
          </p:cNvPicPr>
          <p:nvPr userDrawn="1"/>
        </p:nvPicPr>
        <p:blipFill>
          <a:blip r:embed="rId15"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408780070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7" name="Retângulo 6"/>
          <p:cNvSpPr/>
          <p:nvPr userDrawn="1"/>
        </p:nvSpPr>
        <p:spPr>
          <a:xfrm>
            <a:off x="0" y="0"/>
            <a:ext cx="9144000" cy="981075"/>
          </a:xfrm>
          <a:prstGeom prst="rect">
            <a:avLst/>
          </a:prstGeom>
          <a:solidFill>
            <a:srgbClr val="2448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BR"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p:txBody>
      </p:sp>
      <p:pic>
        <p:nvPicPr>
          <p:cNvPr id="1027" name="Imagem 7"/>
          <p:cNvPicPr>
            <a:picLocks noChangeAspect="1"/>
          </p:cNvPicPr>
          <p:nvPr userDrawn="1"/>
        </p:nvPicPr>
        <p:blipFill>
          <a:blip r:embed="rId15" cstate="print"/>
          <a:srcRect r="82695" b="21640"/>
          <a:stretch>
            <a:fillRect/>
          </a:stretch>
        </p:blipFill>
        <p:spPr bwMode="auto">
          <a:xfrm>
            <a:off x="8275638" y="6237288"/>
            <a:ext cx="760412" cy="485775"/>
          </a:xfrm>
          <a:prstGeom prst="rect">
            <a:avLst/>
          </a:prstGeom>
          <a:noFill/>
          <a:ln w="9525">
            <a:noFill/>
            <a:miter lim="800000"/>
            <a:headEnd/>
            <a:tailEnd/>
          </a:ln>
        </p:spPr>
      </p:pic>
    </p:spTree>
    <p:extLst>
      <p:ext uri="{BB962C8B-B14F-4D97-AF65-F5344CB8AC3E}">
        <p14:creationId xmlns:p14="http://schemas.microsoft.com/office/powerpoint/2010/main" val="200558029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Contasonline.projetos@fnde.gov.br" TargetMode="External"/><Relationship Id="rId2" Type="http://schemas.openxmlformats.org/officeDocument/2006/relationships/image" Target="../media/image3.jpeg"/><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CaixaDeTexto 1"/>
          <p:cNvSpPr txBox="1"/>
          <p:nvPr/>
        </p:nvSpPr>
        <p:spPr>
          <a:xfrm>
            <a:off x="0" y="2003356"/>
            <a:ext cx="9144000" cy="1569660"/>
          </a:xfrm>
          <a:prstGeom prst="rect">
            <a:avLst/>
          </a:prstGeom>
          <a:noFill/>
        </p:spPr>
        <p:txBody>
          <a:bodyPr wrap="square" rtlCol="0">
            <a:spAutoFit/>
          </a:bodyPr>
          <a:lstStyle/>
          <a:p>
            <a:pPr algn="ctr" fontAlgn="base">
              <a:spcBef>
                <a:spcPct val="0"/>
              </a:spcBef>
              <a:spcAft>
                <a:spcPct val="0"/>
              </a:spcAft>
            </a:pPr>
            <a:r>
              <a:rPr lang="pt-BR" sz="4800" b="1" dirty="0">
                <a:ln w="6600">
                  <a:solidFill>
                    <a:srgbClr val="B2B2B2"/>
                  </a:solidFill>
                  <a:prstDash val="solid"/>
                </a:ln>
                <a:solidFill>
                  <a:srgbClr val="19385B"/>
                </a:solidFill>
                <a:effectLst>
                  <a:outerShdw dist="38100" dir="2700000" algn="tl" rotWithShape="0">
                    <a:srgbClr val="B2B2B2"/>
                  </a:outerShdw>
                </a:effectLst>
              </a:rPr>
              <a:t>Bem vindo a Oficina </a:t>
            </a:r>
            <a:r>
              <a:rPr lang="pt-BR" sz="4800" b="1" dirty="0" smtClean="0">
                <a:ln w="6600">
                  <a:solidFill>
                    <a:srgbClr val="B2B2B2"/>
                  </a:solidFill>
                  <a:prstDash val="solid"/>
                </a:ln>
                <a:solidFill>
                  <a:srgbClr val="19385B"/>
                </a:solidFill>
                <a:effectLst>
                  <a:outerShdw dist="38100" dir="2700000" algn="tl" rotWithShape="0">
                    <a:srgbClr val="B2B2B2"/>
                  </a:outerShdw>
                </a:effectLst>
              </a:rPr>
              <a:t>Prestação de Contas</a:t>
            </a:r>
            <a:endParaRPr lang="pt-BR" sz="4800" b="1" dirty="0">
              <a:ln w="6600">
                <a:solidFill>
                  <a:srgbClr val="B2B2B2"/>
                </a:solidFill>
                <a:prstDash val="solid"/>
              </a:ln>
              <a:solidFill>
                <a:srgbClr val="19385B"/>
              </a:solidFill>
              <a:effectLst>
                <a:outerShdw dist="38100" dir="2700000" algn="tl" rotWithShape="0">
                  <a:srgbClr val="B2B2B2"/>
                </a:outerShdw>
              </a:effectLst>
            </a:endParaRPr>
          </a:p>
        </p:txBody>
      </p:sp>
    </p:spTree>
    <p:extLst>
      <p:ext uri="{BB962C8B-B14F-4D97-AF65-F5344CB8AC3E}">
        <p14:creationId xmlns:p14="http://schemas.microsoft.com/office/powerpoint/2010/main" val="599059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61665"/>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400" b="1" dirty="0" smtClean="0">
                <a:solidFill>
                  <a:prstClr val="black"/>
                </a:solidFill>
              </a:rPr>
              <a:t>Por que é preciso prestar contas ?</a:t>
            </a:r>
            <a:endParaRPr lang="pt-BR" sz="2400" b="1" dirty="0">
              <a:solidFill>
                <a:prstClr val="black"/>
              </a:solidFill>
            </a:endParaRPr>
          </a:p>
        </p:txBody>
      </p:sp>
      <p:sp>
        <p:nvSpPr>
          <p:cNvPr id="16390" name="CaixaDeTexto 2"/>
          <p:cNvSpPr txBox="1">
            <a:spLocks noChangeArrowheads="1"/>
          </p:cNvSpPr>
          <p:nvPr/>
        </p:nvSpPr>
        <p:spPr bwMode="auto">
          <a:xfrm>
            <a:off x="322833" y="1357019"/>
            <a:ext cx="8497639" cy="5139869"/>
          </a:xfrm>
          <a:prstGeom prst="rect">
            <a:avLst/>
          </a:prstGeom>
          <a:noFill/>
          <a:ln w="9525">
            <a:noFill/>
            <a:miter lim="800000"/>
            <a:headEnd/>
            <a:tailEnd/>
          </a:ln>
        </p:spPr>
        <p:txBody>
          <a:bodyPr wrap="square">
            <a:spAutoFit/>
          </a:bodyPr>
          <a:lstStyle/>
          <a:p>
            <a:pPr algn="just" fontAlgn="base">
              <a:spcBef>
                <a:spcPct val="0"/>
              </a:spcBef>
              <a:spcAft>
                <a:spcPct val="0"/>
              </a:spcAft>
            </a:pPr>
            <a:r>
              <a:rPr lang="pt-BR" sz="2000" b="1" dirty="0" smtClean="0">
                <a:solidFill>
                  <a:prstClr val="black"/>
                </a:solidFill>
              </a:rPr>
              <a:t>Constituição Federal de 1988.</a:t>
            </a:r>
            <a:endParaRPr lang="pt-BR" sz="2000" b="1" dirty="0">
              <a:solidFill>
                <a:prstClr val="black"/>
              </a:solidFill>
            </a:endParaRPr>
          </a:p>
          <a:p>
            <a:pPr algn="just" fontAlgn="base">
              <a:spcBef>
                <a:spcPct val="0"/>
              </a:spcBef>
              <a:spcAft>
                <a:spcPct val="0"/>
              </a:spcAft>
            </a:pPr>
            <a:endParaRPr lang="pt-BR" sz="800" b="1" dirty="0">
              <a:solidFill>
                <a:prstClr val="black"/>
              </a:solidFill>
            </a:endParaRPr>
          </a:p>
          <a:p>
            <a:pPr algn="just" fontAlgn="base">
              <a:spcBef>
                <a:spcPct val="0"/>
              </a:spcBef>
              <a:spcAft>
                <a:spcPct val="0"/>
              </a:spcAft>
            </a:pPr>
            <a:r>
              <a:rPr lang="pt-BR" sz="2000" b="1" dirty="0" smtClean="0">
                <a:solidFill>
                  <a:prstClr val="black"/>
                </a:solidFill>
              </a:rPr>
              <a:t>Art. 70, parágrafo único.</a:t>
            </a:r>
          </a:p>
          <a:p>
            <a:pPr algn="just" fontAlgn="base">
              <a:spcBef>
                <a:spcPct val="0"/>
              </a:spcBef>
              <a:spcAft>
                <a:spcPct val="0"/>
              </a:spcAft>
            </a:pPr>
            <a:endParaRPr lang="pt-BR" dirty="0">
              <a:solidFill>
                <a:prstClr val="black"/>
              </a:solidFill>
            </a:endParaRPr>
          </a:p>
          <a:p>
            <a:pPr algn="just" fontAlgn="base">
              <a:spcBef>
                <a:spcPct val="0"/>
              </a:spcBef>
              <a:spcAft>
                <a:spcPct val="0"/>
              </a:spcAft>
            </a:pPr>
            <a:r>
              <a:rPr lang="pt-BR" dirty="0" smtClean="0"/>
              <a:t>“Prestará </a:t>
            </a:r>
            <a:r>
              <a:rPr lang="pt-BR" dirty="0"/>
              <a:t>contas qualquer pessoa física ou jurídica, pública ou privada, que utilize, arrecade, guarde, gerencie ou administre dinheiros, bens e valores públicos ou pelos quais a União responda, ou que, em nome desta, assuma obrigações de natureza </a:t>
            </a:r>
            <a:r>
              <a:rPr lang="pt-BR" dirty="0" smtClean="0"/>
              <a:t>pecuniária”.</a:t>
            </a:r>
            <a:endParaRPr lang="pt-BR" dirty="0" smtClean="0">
              <a:solidFill>
                <a:prstClr val="black"/>
              </a:solidFill>
            </a:endParaRPr>
          </a:p>
          <a:p>
            <a:pPr algn="just" fontAlgn="base">
              <a:spcBef>
                <a:spcPct val="0"/>
              </a:spcBef>
              <a:spcAft>
                <a:spcPct val="0"/>
              </a:spcAft>
            </a:pPr>
            <a:endParaRPr lang="pt-BR" dirty="0">
              <a:solidFill>
                <a:prstClr val="black"/>
              </a:solidFill>
            </a:endParaRPr>
          </a:p>
          <a:p>
            <a:pPr fontAlgn="base">
              <a:spcBef>
                <a:spcPct val="0"/>
              </a:spcBef>
              <a:spcAft>
                <a:spcPct val="0"/>
              </a:spcAft>
            </a:pPr>
            <a:r>
              <a:rPr lang="pt-BR" sz="1600" b="1" dirty="0" smtClean="0">
                <a:solidFill>
                  <a:prstClr val="black"/>
                </a:solidFill>
                <a:latin typeface="Arial" charset="0"/>
              </a:rPr>
              <a:t>OBS:</a:t>
            </a:r>
          </a:p>
          <a:p>
            <a:pPr fontAlgn="base">
              <a:spcBef>
                <a:spcPct val="0"/>
              </a:spcBef>
              <a:spcAft>
                <a:spcPct val="0"/>
              </a:spcAft>
            </a:pPr>
            <a:r>
              <a:rPr lang="pt-BR" dirty="0"/>
              <a:t>Contudo, a exigência de prestação de contas para quem se responsabiliza por recursos públicos é mais antiga do que a Carta Magna de </a:t>
            </a:r>
            <a:r>
              <a:rPr lang="pt-BR" dirty="0" smtClean="0"/>
              <a:t>1988.</a:t>
            </a:r>
          </a:p>
          <a:p>
            <a:pPr fontAlgn="base">
              <a:spcBef>
                <a:spcPct val="0"/>
              </a:spcBef>
              <a:spcAft>
                <a:spcPct val="0"/>
              </a:spcAft>
            </a:pPr>
            <a:endParaRPr lang="pt-BR" b="1" dirty="0" smtClean="0">
              <a:solidFill>
                <a:prstClr val="black"/>
              </a:solidFill>
              <a:latin typeface="Arial" charset="0"/>
            </a:endParaRPr>
          </a:p>
          <a:p>
            <a:pPr fontAlgn="base">
              <a:spcBef>
                <a:spcPct val="0"/>
              </a:spcBef>
              <a:spcAft>
                <a:spcPct val="0"/>
              </a:spcAft>
            </a:pPr>
            <a:r>
              <a:rPr lang="pt-BR" dirty="0"/>
              <a:t>O Decreto-Lei nº 200/67, por exemplo, já tratava do assunto. Assim, quem recebe recursos repassados pelo Governo Federal por meio de transferências legais ou de convênios, em razão dos dispositivos legais acima, também assume esta obrigação</a:t>
            </a:r>
            <a:r>
              <a:rPr lang="pt-BR" sz="1600" dirty="0"/>
              <a:t>.</a:t>
            </a: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b="1" dirty="0">
              <a:solidFill>
                <a:prstClr val="black"/>
              </a:solidFill>
              <a:latin typeface="Arial" charset="0"/>
            </a:endParaRPr>
          </a:p>
        </p:txBody>
      </p:sp>
    </p:spTree>
    <p:extLst>
      <p:ext uri="{BB962C8B-B14F-4D97-AF65-F5344CB8AC3E}">
        <p14:creationId xmlns:p14="http://schemas.microsoft.com/office/powerpoint/2010/main" val="2940088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61665"/>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400" b="1" dirty="0" smtClean="0">
                <a:solidFill>
                  <a:prstClr val="black"/>
                </a:solidFill>
              </a:rPr>
              <a:t>Como é analisada a prestação de contas ?</a:t>
            </a:r>
            <a:endParaRPr lang="pt-BR" sz="2400" b="1" dirty="0">
              <a:solidFill>
                <a:prstClr val="black"/>
              </a:solidFill>
            </a:endParaRPr>
          </a:p>
        </p:txBody>
      </p:sp>
      <p:sp>
        <p:nvSpPr>
          <p:cNvPr id="16390" name="CaixaDeTexto 2"/>
          <p:cNvSpPr txBox="1">
            <a:spLocks noChangeArrowheads="1"/>
          </p:cNvSpPr>
          <p:nvPr/>
        </p:nvSpPr>
        <p:spPr bwMode="auto">
          <a:xfrm>
            <a:off x="322833" y="1357019"/>
            <a:ext cx="8497639" cy="4185761"/>
          </a:xfrm>
          <a:prstGeom prst="rect">
            <a:avLst/>
          </a:prstGeom>
          <a:noFill/>
          <a:ln w="9525">
            <a:noFill/>
            <a:miter lim="800000"/>
            <a:headEnd/>
            <a:tailEnd/>
          </a:ln>
        </p:spPr>
        <p:txBody>
          <a:bodyPr wrap="square">
            <a:spAutoFit/>
          </a:bodyPr>
          <a:lstStyle/>
          <a:p>
            <a:pPr fontAlgn="base">
              <a:spcBef>
                <a:spcPct val="0"/>
              </a:spcBef>
              <a:spcAft>
                <a:spcPct val="0"/>
              </a:spcAft>
            </a:pPr>
            <a:endParaRPr lang="pt-BR" sz="2500" dirty="0" smtClean="0">
              <a:solidFill>
                <a:prstClr val="black"/>
              </a:solidFill>
              <a:latin typeface="Times New Roman" pitchFamily="18" charset="0"/>
            </a:endParaRPr>
          </a:p>
          <a:p>
            <a:pPr fontAlgn="base">
              <a:spcBef>
                <a:spcPct val="0"/>
              </a:spcBef>
              <a:spcAft>
                <a:spcPct val="0"/>
              </a:spcAft>
            </a:pPr>
            <a:r>
              <a:rPr lang="pt-BR" sz="2500" dirty="0" smtClean="0">
                <a:solidFill>
                  <a:prstClr val="black"/>
                </a:solidFill>
                <a:latin typeface="Times New Roman" pitchFamily="18" charset="0"/>
              </a:rPr>
              <a:t>Prestação de Contas:    </a:t>
            </a:r>
            <a:r>
              <a:rPr lang="pt-BR" sz="2500" b="1" dirty="0" smtClean="0">
                <a:solidFill>
                  <a:prstClr val="black"/>
                </a:solidFill>
                <a:latin typeface="Times New Roman" pitchFamily="18" charset="0"/>
              </a:rPr>
              <a:t>Análise Técnica + Análise Financeira</a:t>
            </a:r>
          </a:p>
          <a:p>
            <a:pPr fontAlgn="base">
              <a:spcBef>
                <a:spcPct val="0"/>
              </a:spcBef>
              <a:spcAft>
                <a:spcPct val="0"/>
              </a:spcAft>
            </a:pPr>
            <a:endParaRPr lang="pt-BR" sz="2500" b="1" dirty="0">
              <a:solidFill>
                <a:prstClr val="black"/>
              </a:solidFill>
              <a:latin typeface="Times New Roman" pitchFamily="18" charset="0"/>
            </a:endParaRPr>
          </a:p>
          <a:p>
            <a:pPr marL="342900" indent="-342900" fontAlgn="base">
              <a:spcBef>
                <a:spcPct val="0"/>
              </a:spcBef>
              <a:spcAft>
                <a:spcPct val="0"/>
              </a:spcAft>
              <a:buFont typeface="Arial" charset="0"/>
              <a:buChar char="•"/>
            </a:pPr>
            <a:r>
              <a:rPr lang="pt-BR" sz="2500" u="sng" dirty="0" smtClean="0">
                <a:solidFill>
                  <a:prstClr val="black"/>
                </a:solidFill>
                <a:latin typeface="Times New Roman" pitchFamily="18" charset="0"/>
              </a:rPr>
              <a:t>Análise Técnica</a:t>
            </a:r>
            <a:r>
              <a:rPr lang="pt-BR" sz="2500" b="1" dirty="0" smtClean="0">
                <a:solidFill>
                  <a:prstClr val="black"/>
                </a:solidFill>
                <a:latin typeface="Times New Roman" pitchFamily="18" charset="0"/>
              </a:rPr>
              <a:t>:  Cumprimento </a:t>
            </a:r>
            <a:r>
              <a:rPr lang="pt-BR" sz="2500" b="1" smtClean="0">
                <a:solidFill>
                  <a:prstClr val="black"/>
                </a:solidFill>
                <a:latin typeface="Times New Roman" pitchFamily="18" charset="0"/>
              </a:rPr>
              <a:t>do Objeto</a:t>
            </a:r>
            <a:r>
              <a:rPr lang="pt-BR" sz="2500" b="1" dirty="0" smtClean="0">
                <a:solidFill>
                  <a:prstClr val="black"/>
                </a:solidFill>
                <a:latin typeface="Times New Roman" pitchFamily="18" charset="0"/>
              </a:rPr>
              <a:t>.</a:t>
            </a:r>
          </a:p>
          <a:p>
            <a:pPr fontAlgn="base">
              <a:spcBef>
                <a:spcPct val="0"/>
              </a:spcBef>
              <a:spcAft>
                <a:spcPct val="0"/>
              </a:spcAft>
            </a:pPr>
            <a:endParaRPr lang="pt-BR" sz="2500" b="1" dirty="0" smtClean="0">
              <a:solidFill>
                <a:prstClr val="black"/>
              </a:solidFill>
              <a:latin typeface="Times New Roman" pitchFamily="18" charset="0"/>
            </a:endParaRPr>
          </a:p>
          <a:p>
            <a:pPr fontAlgn="base">
              <a:spcBef>
                <a:spcPct val="0"/>
              </a:spcBef>
              <a:spcAft>
                <a:spcPct val="0"/>
              </a:spcAft>
            </a:pPr>
            <a:endParaRPr lang="pt-BR" sz="2500" b="1" dirty="0">
              <a:solidFill>
                <a:prstClr val="black"/>
              </a:solidFill>
              <a:latin typeface="Times New Roman" pitchFamily="18" charset="0"/>
            </a:endParaRPr>
          </a:p>
          <a:p>
            <a:pPr marL="342900" indent="-342900" fontAlgn="base">
              <a:spcBef>
                <a:spcPct val="0"/>
              </a:spcBef>
              <a:spcAft>
                <a:spcPct val="0"/>
              </a:spcAft>
              <a:buFont typeface="Arial" charset="0"/>
              <a:buChar char="•"/>
            </a:pPr>
            <a:r>
              <a:rPr lang="pt-BR" sz="2500" u="sng" dirty="0" smtClean="0">
                <a:solidFill>
                  <a:prstClr val="black"/>
                </a:solidFill>
                <a:latin typeface="Times New Roman" pitchFamily="18" charset="0"/>
              </a:rPr>
              <a:t>Análise Financeira</a:t>
            </a:r>
            <a:r>
              <a:rPr lang="pt-BR" sz="2500" b="1" dirty="0" smtClean="0">
                <a:solidFill>
                  <a:prstClr val="black"/>
                </a:solidFill>
                <a:latin typeface="Times New Roman" pitchFamily="18" charset="0"/>
              </a:rPr>
              <a:t>:   Nexo de causalidade </a:t>
            </a:r>
          </a:p>
          <a:p>
            <a:pPr fontAlgn="base">
              <a:spcBef>
                <a:spcPct val="0"/>
              </a:spcBef>
              <a:spcAft>
                <a:spcPct val="0"/>
              </a:spcAft>
            </a:pPr>
            <a:endParaRPr lang="pt-BR" sz="2500" b="1" dirty="0">
              <a:solidFill>
                <a:prstClr val="black"/>
              </a:solidFill>
              <a:latin typeface="Times New Roman" pitchFamily="18" charset="0"/>
            </a:endParaRPr>
          </a:p>
          <a:p>
            <a:pPr algn="r" fontAlgn="base">
              <a:spcBef>
                <a:spcPct val="0"/>
              </a:spcBef>
              <a:spcAft>
                <a:spcPct val="0"/>
              </a:spcAft>
            </a:pPr>
            <a:r>
              <a:rPr lang="pt-BR" sz="2500" b="1" dirty="0" smtClean="0">
                <a:solidFill>
                  <a:prstClr val="black"/>
                </a:solidFill>
                <a:latin typeface="Times New Roman" pitchFamily="18" charset="0"/>
              </a:rPr>
              <a:t>Relação de Pagamento x Pagamentos Efetuados x Extratos  bancários</a:t>
            </a:r>
            <a:endParaRPr lang="pt-BR" sz="2500" b="1" dirty="0">
              <a:solidFill>
                <a:prstClr val="black"/>
              </a:solidFill>
              <a:latin typeface="Times New Roman" pitchFamily="18" charset="0"/>
            </a:endParaRPr>
          </a:p>
          <a:p>
            <a:pPr fontAlgn="base">
              <a:spcBef>
                <a:spcPct val="0"/>
              </a:spcBef>
              <a:spcAft>
                <a:spcPct val="0"/>
              </a:spcAft>
            </a:pPr>
            <a:endParaRPr lang="pt-BR" sz="1600" b="1" dirty="0">
              <a:solidFill>
                <a:prstClr val="black"/>
              </a:solidFill>
              <a:latin typeface="Arial" charset="0"/>
            </a:endParaRPr>
          </a:p>
        </p:txBody>
      </p:sp>
    </p:spTree>
    <p:extLst>
      <p:ext uri="{BB962C8B-B14F-4D97-AF65-F5344CB8AC3E}">
        <p14:creationId xmlns:p14="http://schemas.microsoft.com/office/powerpoint/2010/main" val="1757846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61665"/>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400" b="1" dirty="0" smtClean="0">
                <a:solidFill>
                  <a:prstClr val="black"/>
                </a:solidFill>
              </a:rPr>
              <a:t>Ciclo Prestação de Contas no SIGPC </a:t>
            </a:r>
            <a:endParaRPr lang="pt-BR" sz="2400" b="1" dirty="0">
              <a:solidFill>
                <a:prstClr val="black"/>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853" y="1340768"/>
            <a:ext cx="2452530" cy="48349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tângulo 2"/>
          <p:cNvSpPr/>
          <p:nvPr/>
        </p:nvSpPr>
        <p:spPr>
          <a:xfrm>
            <a:off x="4067944" y="1316199"/>
            <a:ext cx="302433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Dados da Licitação</a:t>
            </a:r>
            <a:endParaRPr lang="pt-BR" sz="2200" dirty="0">
              <a:solidFill>
                <a:schemeClr val="tx1"/>
              </a:solidFill>
            </a:endParaRPr>
          </a:p>
        </p:txBody>
      </p:sp>
      <p:sp>
        <p:nvSpPr>
          <p:cNvPr id="8" name="Retângulo 7"/>
          <p:cNvSpPr/>
          <p:nvPr/>
        </p:nvSpPr>
        <p:spPr>
          <a:xfrm>
            <a:off x="4102241" y="2060848"/>
            <a:ext cx="3024336" cy="6366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Notas Fiscais, </a:t>
            </a:r>
            <a:r>
              <a:rPr lang="pt-BR" sz="2200" dirty="0" err="1" smtClean="0">
                <a:solidFill>
                  <a:schemeClr val="tx1"/>
                </a:solidFill>
              </a:rPr>
              <a:t>etc</a:t>
            </a:r>
            <a:endParaRPr lang="pt-BR" sz="2200" dirty="0">
              <a:solidFill>
                <a:schemeClr val="tx1"/>
              </a:solidFill>
            </a:endParaRPr>
          </a:p>
        </p:txBody>
      </p:sp>
      <p:sp>
        <p:nvSpPr>
          <p:cNvPr id="9" name="Retângulo 8"/>
          <p:cNvSpPr/>
          <p:nvPr/>
        </p:nvSpPr>
        <p:spPr>
          <a:xfrm>
            <a:off x="4102241" y="2780928"/>
            <a:ext cx="302433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Respectivos pagamentos</a:t>
            </a:r>
            <a:endParaRPr lang="pt-BR" sz="2200" dirty="0">
              <a:solidFill>
                <a:schemeClr val="tx1"/>
              </a:solidFill>
            </a:endParaRPr>
          </a:p>
        </p:txBody>
      </p:sp>
      <p:sp>
        <p:nvSpPr>
          <p:cNvPr id="10" name="Retângulo 9"/>
          <p:cNvSpPr/>
          <p:nvPr/>
        </p:nvSpPr>
        <p:spPr>
          <a:xfrm>
            <a:off x="4113090" y="3563588"/>
            <a:ext cx="4718231"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Preenche-se os dados referentes à execução física – Cumprimento do Objeto.</a:t>
            </a:r>
            <a:endParaRPr lang="pt-BR" sz="2200" dirty="0">
              <a:solidFill>
                <a:schemeClr val="tx1"/>
              </a:solidFill>
            </a:endParaRPr>
          </a:p>
        </p:txBody>
      </p:sp>
      <p:sp>
        <p:nvSpPr>
          <p:cNvPr id="11" name="Retângulo 10"/>
          <p:cNvSpPr/>
          <p:nvPr/>
        </p:nvSpPr>
        <p:spPr>
          <a:xfrm>
            <a:off x="4123943" y="4653136"/>
            <a:ext cx="4696527"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Dados do extrato </a:t>
            </a:r>
            <a:r>
              <a:rPr lang="pt-BR" sz="2200" dirty="0" err="1" smtClean="0">
                <a:solidFill>
                  <a:schemeClr val="tx1"/>
                </a:solidFill>
              </a:rPr>
              <a:t>banário</a:t>
            </a:r>
            <a:r>
              <a:rPr lang="pt-BR" sz="2200" dirty="0" smtClean="0">
                <a:solidFill>
                  <a:schemeClr val="tx1"/>
                </a:solidFill>
              </a:rPr>
              <a:t>, e preenchimento de rendimentos auferidos.</a:t>
            </a:r>
            <a:endParaRPr lang="pt-BR" sz="2200" dirty="0">
              <a:solidFill>
                <a:schemeClr val="tx1"/>
              </a:solidFill>
            </a:endParaRPr>
          </a:p>
        </p:txBody>
      </p:sp>
      <p:sp>
        <p:nvSpPr>
          <p:cNvPr id="12" name="Retângulo 11"/>
          <p:cNvSpPr/>
          <p:nvPr/>
        </p:nvSpPr>
        <p:spPr>
          <a:xfrm>
            <a:off x="4147320" y="5661248"/>
            <a:ext cx="4673150" cy="5145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smtClean="0">
                <a:solidFill>
                  <a:schemeClr val="tx1"/>
                </a:solidFill>
              </a:rPr>
              <a:t>Preenchimento dados GRU</a:t>
            </a:r>
            <a:endParaRPr lang="pt-BR" sz="2200" dirty="0">
              <a:solidFill>
                <a:schemeClr val="tx1"/>
              </a:solidFill>
            </a:endParaRPr>
          </a:p>
        </p:txBody>
      </p:sp>
      <p:sp>
        <p:nvSpPr>
          <p:cNvPr id="7" name="Seta para a direita 6"/>
          <p:cNvSpPr/>
          <p:nvPr/>
        </p:nvSpPr>
        <p:spPr>
          <a:xfrm>
            <a:off x="2483768" y="1556792"/>
            <a:ext cx="158417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Seta para a direita 12"/>
          <p:cNvSpPr/>
          <p:nvPr/>
        </p:nvSpPr>
        <p:spPr>
          <a:xfrm>
            <a:off x="2483768" y="2379166"/>
            <a:ext cx="1584176" cy="3183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Seta para a direita 13"/>
          <p:cNvSpPr/>
          <p:nvPr/>
        </p:nvSpPr>
        <p:spPr>
          <a:xfrm>
            <a:off x="2555776" y="3104964"/>
            <a:ext cx="1512168"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a direita 14"/>
          <p:cNvSpPr/>
          <p:nvPr/>
        </p:nvSpPr>
        <p:spPr>
          <a:xfrm>
            <a:off x="2483768" y="4293096"/>
            <a:ext cx="1629322" cy="2786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a direita 15"/>
          <p:cNvSpPr/>
          <p:nvPr/>
        </p:nvSpPr>
        <p:spPr>
          <a:xfrm>
            <a:off x="2267744" y="5121188"/>
            <a:ext cx="1800200"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Seta para a direita 16"/>
          <p:cNvSpPr/>
          <p:nvPr/>
        </p:nvSpPr>
        <p:spPr>
          <a:xfrm>
            <a:off x="2483768" y="5805264"/>
            <a:ext cx="1663552" cy="3704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539994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30887"/>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200" b="1" dirty="0" smtClean="0">
                <a:solidFill>
                  <a:prstClr val="black"/>
                </a:solidFill>
              </a:rPr>
              <a:t>Devolução de Recursos ao FNDE</a:t>
            </a:r>
            <a:endParaRPr lang="pt-BR" sz="2200" b="1" dirty="0">
              <a:solidFill>
                <a:prstClr val="black"/>
              </a:solidFill>
            </a:endParaRPr>
          </a:p>
        </p:txBody>
      </p:sp>
      <p:sp>
        <p:nvSpPr>
          <p:cNvPr id="16390" name="CaixaDeTexto 2"/>
          <p:cNvSpPr txBox="1">
            <a:spLocks noChangeArrowheads="1"/>
          </p:cNvSpPr>
          <p:nvPr/>
        </p:nvSpPr>
        <p:spPr bwMode="auto">
          <a:xfrm>
            <a:off x="322833" y="1357019"/>
            <a:ext cx="8497639" cy="3493264"/>
          </a:xfrm>
          <a:prstGeom prst="rect">
            <a:avLst/>
          </a:prstGeom>
          <a:noFill/>
          <a:ln w="9525">
            <a:noFill/>
            <a:miter lim="800000"/>
            <a:headEnd/>
            <a:tailEnd/>
          </a:ln>
        </p:spPr>
        <p:txBody>
          <a:bodyPr wrap="square">
            <a:spAutoFit/>
          </a:bodyPr>
          <a:lstStyle/>
          <a:p>
            <a:pPr algn="just" fontAlgn="base">
              <a:spcBef>
                <a:spcPct val="0"/>
              </a:spcBef>
              <a:spcAft>
                <a:spcPct val="0"/>
              </a:spcAft>
            </a:pPr>
            <a:r>
              <a:rPr lang="pt-BR" sz="2300" dirty="0" smtClean="0">
                <a:solidFill>
                  <a:prstClr val="black"/>
                </a:solidFill>
              </a:rPr>
              <a:t>Casos em que há devolução de recursos ao FNDE, obrigatoriamente:</a:t>
            </a:r>
          </a:p>
          <a:p>
            <a:pPr algn="just" fontAlgn="base">
              <a:spcBef>
                <a:spcPct val="0"/>
              </a:spcBef>
              <a:spcAft>
                <a:spcPct val="0"/>
              </a:spcAft>
            </a:pPr>
            <a:endParaRPr lang="pt-BR" dirty="0">
              <a:solidFill>
                <a:prstClr val="black"/>
              </a:solidFill>
            </a:endParaRPr>
          </a:p>
          <a:p>
            <a:pPr marL="342900" indent="-342900" algn="just" fontAlgn="base">
              <a:spcBef>
                <a:spcPct val="0"/>
              </a:spcBef>
              <a:spcAft>
                <a:spcPct val="0"/>
              </a:spcAft>
              <a:buAutoNum type="arabicParenR"/>
            </a:pPr>
            <a:r>
              <a:rPr lang="pt-BR" sz="2200" b="1" u="sng" dirty="0" smtClean="0">
                <a:solidFill>
                  <a:prstClr val="black"/>
                </a:solidFill>
              </a:rPr>
              <a:t>Despesa Impugnada</a:t>
            </a:r>
            <a:r>
              <a:rPr lang="pt-BR" sz="2200" b="1" dirty="0" smtClean="0">
                <a:solidFill>
                  <a:prstClr val="black"/>
                </a:solidFill>
              </a:rPr>
              <a:t>:  </a:t>
            </a:r>
            <a:r>
              <a:rPr lang="pt-BR" sz="2200" dirty="0" smtClean="0">
                <a:solidFill>
                  <a:prstClr val="black"/>
                </a:solidFill>
              </a:rPr>
              <a:t>Ex. Despesas sem finalidade com </a:t>
            </a:r>
            <a:r>
              <a:rPr lang="pt-BR" sz="2200" smtClean="0">
                <a:solidFill>
                  <a:prstClr val="black"/>
                </a:solidFill>
              </a:rPr>
              <a:t>o objeto.</a:t>
            </a:r>
            <a:endParaRPr lang="pt-BR" sz="2200" dirty="0" smtClean="0">
              <a:solidFill>
                <a:prstClr val="black"/>
              </a:solidFill>
            </a:endParaRPr>
          </a:p>
          <a:p>
            <a:pPr algn="just" fontAlgn="base">
              <a:spcBef>
                <a:spcPct val="0"/>
              </a:spcBef>
              <a:spcAft>
                <a:spcPct val="0"/>
              </a:spcAft>
            </a:pPr>
            <a:endParaRPr lang="pt-BR" sz="2200" dirty="0" smtClean="0">
              <a:solidFill>
                <a:prstClr val="black"/>
              </a:solidFill>
            </a:endParaRPr>
          </a:p>
          <a:p>
            <a:pPr algn="just" fontAlgn="base">
              <a:spcBef>
                <a:spcPct val="0"/>
              </a:spcBef>
              <a:spcAft>
                <a:spcPct val="0"/>
              </a:spcAft>
            </a:pPr>
            <a:r>
              <a:rPr lang="pt-BR" sz="2200" b="1" dirty="0" smtClean="0">
                <a:solidFill>
                  <a:prstClr val="black"/>
                </a:solidFill>
              </a:rPr>
              <a:t>2) </a:t>
            </a:r>
            <a:r>
              <a:rPr lang="pt-BR" sz="2200" b="1" u="sng" dirty="0" smtClean="0">
                <a:solidFill>
                  <a:prstClr val="black"/>
                </a:solidFill>
              </a:rPr>
              <a:t>Despesa não Comprovada</a:t>
            </a:r>
            <a:r>
              <a:rPr lang="pt-BR" sz="2200" b="1" dirty="0" smtClean="0">
                <a:solidFill>
                  <a:prstClr val="black"/>
                </a:solidFill>
              </a:rPr>
              <a:t>:   </a:t>
            </a:r>
            <a:r>
              <a:rPr lang="pt-BR" sz="2200" dirty="0" smtClean="0">
                <a:solidFill>
                  <a:prstClr val="black"/>
                </a:solidFill>
              </a:rPr>
              <a:t>Ex. débito no extrato bancário sem respectiva            comprovação.</a:t>
            </a:r>
          </a:p>
          <a:p>
            <a:pPr marL="342900" indent="-342900" algn="just" fontAlgn="base">
              <a:spcBef>
                <a:spcPct val="0"/>
              </a:spcBef>
              <a:spcAft>
                <a:spcPct val="0"/>
              </a:spcAft>
              <a:buAutoNum type="arabicParenR"/>
            </a:pPr>
            <a:endParaRPr lang="pt-BR" sz="2200" dirty="0">
              <a:solidFill>
                <a:prstClr val="black"/>
              </a:solidFill>
            </a:endParaRPr>
          </a:p>
          <a:p>
            <a:pPr algn="just" fontAlgn="base">
              <a:spcBef>
                <a:spcPct val="0"/>
              </a:spcBef>
              <a:spcAft>
                <a:spcPct val="0"/>
              </a:spcAft>
            </a:pPr>
            <a:r>
              <a:rPr lang="pt-BR" sz="2200" dirty="0" smtClean="0">
                <a:solidFill>
                  <a:prstClr val="black"/>
                </a:solidFill>
              </a:rPr>
              <a:t>3) </a:t>
            </a:r>
            <a:r>
              <a:rPr lang="pt-BR" sz="2200" b="1" u="sng" dirty="0" smtClean="0">
                <a:solidFill>
                  <a:prstClr val="black"/>
                </a:solidFill>
              </a:rPr>
              <a:t>Não aplicação dos Recursos no mercado financeiro</a:t>
            </a:r>
            <a:r>
              <a:rPr lang="pt-BR" sz="2200" dirty="0" smtClean="0">
                <a:solidFill>
                  <a:prstClr val="black"/>
                </a:solidFill>
              </a:rPr>
              <a:t>.</a:t>
            </a:r>
            <a:endParaRPr lang="pt-BR" sz="2200" dirty="0">
              <a:solidFill>
                <a:prstClr val="black"/>
              </a:solidFill>
            </a:endParaRP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b="1" dirty="0">
              <a:solidFill>
                <a:prstClr val="black"/>
              </a:solidFill>
              <a:latin typeface="Arial" charset="0"/>
            </a:endParaRPr>
          </a:p>
        </p:txBody>
      </p:sp>
    </p:spTree>
    <p:extLst>
      <p:ext uri="{BB962C8B-B14F-4D97-AF65-F5344CB8AC3E}">
        <p14:creationId xmlns:p14="http://schemas.microsoft.com/office/powerpoint/2010/main" val="76500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00110"/>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000" b="1" dirty="0" smtClean="0">
                <a:solidFill>
                  <a:prstClr val="black"/>
                </a:solidFill>
              </a:rPr>
              <a:t>Quando há troca de prefeitos, o novo gestor assume alguma responsabilidade?</a:t>
            </a:r>
            <a:endParaRPr lang="pt-BR" sz="2000" b="1" dirty="0">
              <a:solidFill>
                <a:prstClr val="black"/>
              </a:solidFill>
            </a:endParaRPr>
          </a:p>
        </p:txBody>
      </p:sp>
      <p:sp>
        <p:nvSpPr>
          <p:cNvPr id="16390" name="CaixaDeTexto 2"/>
          <p:cNvSpPr txBox="1">
            <a:spLocks noChangeArrowheads="1"/>
          </p:cNvSpPr>
          <p:nvPr/>
        </p:nvSpPr>
        <p:spPr bwMode="auto">
          <a:xfrm>
            <a:off x="322833" y="1357019"/>
            <a:ext cx="8497639" cy="3570208"/>
          </a:xfrm>
          <a:prstGeom prst="rect">
            <a:avLst/>
          </a:prstGeom>
          <a:noFill/>
          <a:ln w="9525">
            <a:noFill/>
            <a:miter lim="800000"/>
            <a:headEnd/>
            <a:tailEnd/>
          </a:ln>
        </p:spPr>
        <p:txBody>
          <a:bodyPr wrap="square">
            <a:spAutoFit/>
          </a:bodyPr>
          <a:lstStyle/>
          <a:p>
            <a:pPr algn="just" fontAlgn="base">
              <a:spcBef>
                <a:spcPct val="0"/>
              </a:spcBef>
              <a:spcAft>
                <a:spcPct val="0"/>
              </a:spcAft>
            </a:pPr>
            <a:r>
              <a:rPr lang="pt-BR" sz="2000" dirty="0"/>
              <a:t>No caso de mudança na gestão municipal, é importante atentar-se ao que diz a Súmula 230 do Tribunal de Contas da União (TCU):</a:t>
            </a:r>
            <a:endParaRPr lang="pt-BR" sz="2000" b="1" dirty="0" smtClean="0">
              <a:solidFill>
                <a:prstClr val="black"/>
              </a:solidFill>
            </a:endParaRPr>
          </a:p>
          <a:p>
            <a:pPr algn="just" fontAlgn="base">
              <a:spcBef>
                <a:spcPct val="0"/>
              </a:spcBef>
              <a:spcAft>
                <a:spcPct val="0"/>
              </a:spcAft>
            </a:pPr>
            <a:endParaRPr lang="pt-BR" sz="2000" b="1" dirty="0">
              <a:solidFill>
                <a:prstClr val="black"/>
              </a:solidFill>
            </a:endParaRPr>
          </a:p>
          <a:p>
            <a:pPr algn="just" fontAlgn="base">
              <a:spcBef>
                <a:spcPct val="0"/>
              </a:spcBef>
              <a:spcAft>
                <a:spcPct val="0"/>
              </a:spcAft>
            </a:pPr>
            <a:r>
              <a:rPr lang="pt-BR" sz="2000" dirty="0"/>
              <a:t>"Compete ao prefeito sucessor apresentar as contas referentes aos recursos federais recebidos por seu antecessor, quando este não o tiver feito ou, na impossibilidade de fazê-lo, adotar as medidas legais visando ao resguardo do patrimônio público com a instauração da competente Tomada de Contas Especial, sob a pena de corresponsabilidade".</a:t>
            </a:r>
            <a:endParaRPr lang="pt-BR" sz="2000" b="1" dirty="0" smtClean="0">
              <a:solidFill>
                <a:prstClr val="black"/>
              </a:solidFill>
            </a:endParaRPr>
          </a:p>
          <a:p>
            <a:pPr algn="just" fontAlgn="base">
              <a:spcBef>
                <a:spcPct val="0"/>
              </a:spcBef>
              <a:spcAft>
                <a:spcPct val="0"/>
              </a:spcAft>
            </a:pPr>
            <a:endParaRPr lang="pt-BR" dirty="0">
              <a:solidFill>
                <a:prstClr val="black"/>
              </a:solidFill>
            </a:endParaRP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dirty="0">
              <a:solidFill>
                <a:prstClr val="black"/>
              </a:solidFill>
              <a:latin typeface="Times New Roman" pitchFamily="18" charset="0"/>
            </a:endParaRPr>
          </a:p>
          <a:p>
            <a:pPr fontAlgn="base">
              <a:spcBef>
                <a:spcPct val="0"/>
              </a:spcBef>
              <a:spcAft>
                <a:spcPct val="0"/>
              </a:spcAft>
            </a:pPr>
            <a:endParaRPr lang="pt-BR" sz="1600" b="1" dirty="0">
              <a:solidFill>
                <a:prstClr val="black"/>
              </a:solidFill>
              <a:latin typeface="Arial" charset="0"/>
            </a:endParaRPr>
          </a:p>
        </p:txBody>
      </p:sp>
      <p:sp>
        <p:nvSpPr>
          <p:cNvPr id="10" name="Retângulo 9"/>
          <p:cNvSpPr/>
          <p:nvPr/>
        </p:nvSpPr>
        <p:spPr>
          <a:xfrm>
            <a:off x="322833" y="5013176"/>
            <a:ext cx="8497639" cy="646331"/>
          </a:xfrm>
          <a:prstGeom prst="rect">
            <a:avLst/>
          </a:prstGeom>
          <a:solidFill>
            <a:srgbClr val="12323E"/>
          </a:solidFill>
          <a:ln>
            <a:noFill/>
          </a:ln>
        </p:spPr>
        <p:txBody>
          <a:bodyPr wrap="square">
            <a:spAutoFit/>
          </a:bodyPr>
          <a:lstStyle/>
          <a:p>
            <a:pPr algn="ctr" fontAlgn="base">
              <a:spcBef>
                <a:spcPct val="0"/>
              </a:spcBef>
              <a:spcAft>
                <a:spcPct val="0"/>
              </a:spcAft>
              <a:defRPr/>
            </a:pPr>
            <a:r>
              <a:rPr lang="pt-BR" b="1" cap="small" dirty="0" smtClean="0">
                <a:solidFill>
                  <a:prstClr val="white"/>
                </a:solidFill>
                <a:cs typeface="Arial" pitchFamily="34" charset="0"/>
              </a:rPr>
              <a:t>Em regra, compete ao atual gestor prestar contas dos recursos recebidos pelo município, independente do tempo do seu recebimento.</a:t>
            </a:r>
            <a:endParaRPr lang="pt-BR" b="1" cap="small" dirty="0">
              <a:solidFill>
                <a:prstClr val="white"/>
              </a:solidFill>
              <a:cs typeface="Arial" pitchFamily="34" charset="0"/>
            </a:endParaRPr>
          </a:p>
        </p:txBody>
      </p:sp>
    </p:spTree>
    <p:extLst>
      <p:ext uri="{BB962C8B-B14F-4D97-AF65-F5344CB8AC3E}">
        <p14:creationId xmlns:p14="http://schemas.microsoft.com/office/powerpoint/2010/main" val="2587041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CaixaDeTexto 5"/>
          <p:cNvSpPr txBox="1"/>
          <p:nvPr/>
        </p:nvSpPr>
        <p:spPr>
          <a:xfrm>
            <a:off x="0" y="796642"/>
            <a:ext cx="9144000" cy="430887"/>
          </a:xfrm>
          <a:prstGeom prst="rect">
            <a:avLst/>
          </a:prstGeom>
          <a:noFill/>
          <a:ln>
            <a:solidFill>
              <a:srgbClr val="DEBB15"/>
            </a:solidFill>
          </a:ln>
        </p:spPr>
        <p:txBody>
          <a:bodyPr wrap="square" rtlCol="0">
            <a:spAutoFit/>
          </a:bodyPr>
          <a:lstStyle/>
          <a:p>
            <a:pPr algn="ctr" fontAlgn="base">
              <a:spcBef>
                <a:spcPct val="0"/>
              </a:spcBef>
              <a:spcAft>
                <a:spcPct val="0"/>
              </a:spcAft>
            </a:pPr>
            <a:r>
              <a:rPr lang="pt-BR" sz="2200" b="1" dirty="0" smtClean="0">
                <a:solidFill>
                  <a:prstClr val="black"/>
                </a:solidFill>
              </a:rPr>
              <a:t>Portal do FNDE  (www.fnde.gov.br)</a:t>
            </a:r>
            <a:endParaRPr lang="pt-BR" sz="2200" b="1" dirty="0">
              <a:solidFill>
                <a:prstClr val="black"/>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892" y="1412776"/>
            <a:ext cx="8758215" cy="4428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1140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93188" name="Retângulo 10"/>
          <p:cNvSpPr>
            <a:spLocks noChangeArrowheads="1"/>
          </p:cNvSpPr>
          <p:nvPr/>
        </p:nvSpPr>
        <p:spPr bwMode="auto">
          <a:xfrm>
            <a:off x="0" y="1209150"/>
            <a:ext cx="9144000" cy="400110"/>
          </a:xfrm>
          <a:prstGeom prst="rect">
            <a:avLst/>
          </a:prstGeom>
          <a:solidFill>
            <a:srgbClr val="19385B"/>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fontAlgn="base">
              <a:spcBef>
                <a:spcPct val="0"/>
              </a:spcBef>
              <a:spcAft>
                <a:spcPct val="0"/>
              </a:spcAft>
            </a:pPr>
            <a:r>
              <a:rPr lang="pt-BR" sz="2000" b="1" dirty="0">
                <a:solidFill>
                  <a:prstClr val="white"/>
                </a:solidFill>
              </a:rPr>
              <a:t>Muito </a:t>
            </a:r>
            <a:r>
              <a:rPr lang="pt-BR" sz="2000" b="1" dirty="0" smtClean="0">
                <a:solidFill>
                  <a:prstClr val="white"/>
                </a:solidFill>
              </a:rPr>
              <a:t>Obrigado!</a:t>
            </a:r>
            <a:endParaRPr lang="pt-BR" sz="2000" b="1" dirty="0">
              <a:solidFill>
                <a:prstClr val="white"/>
              </a:solidFill>
            </a:endParaRPr>
          </a:p>
        </p:txBody>
      </p:sp>
      <p:sp>
        <p:nvSpPr>
          <p:cNvPr id="93190" name="CaixaDeTexto 13"/>
          <p:cNvSpPr txBox="1">
            <a:spLocks noChangeArrowheads="1"/>
          </p:cNvSpPr>
          <p:nvPr/>
        </p:nvSpPr>
        <p:spPr bwMode="auto">
          <a:xfrm>
            <a:off x="2843213" y="2997200"/>
            <a:ext cx="3529012" cy="646113"/>
          </a:xfrm>
          <a:prstGeom prst="rect">
            <a:avLst/>
          </a:prstGeom>
          <a:noFill/>
          <a:ln w="9525">
            <a:noFill/>
            <a:miter lim="800000"/>
            <a:headEnd/>
            <a:tailEnd/>
          </a:ln>
        </p:spPr>
        <p:txBody>
          <a:bodyPr>
            <a:spAutoFit/>
          </a:bodyPr>
          <a:lstStyle/>
          <a:p>
            <a:pPr fontAlgn="base">
              <a:spcBef>
                <a:spcPct val="0"/>
              </a:spcBef>
              <a:spcAft>
                <a:spcPct val="0"/>
              </a:spcAft>
            </a:pPr>
            <a:endParaRPr lang="pt-BR">
              <a:solidFill>
                <a:prstClr val="black"/>
              </a:solidFill>
              <a:latin typeface="Arial" charset="0"/>
            </a:endParaRPr>
          </a:p>
          <a:p>
            <a:pPr fontAlgn="base">
              <a:spcBef>
                <a:spcPct val="0"/>
              </a:spcBef>
              <a:spcAft>
                <a:spcPct val="0"/>
              </a:spcAft>
            </a:pPr>
            <a:endParaRPr lang="pt-BR">
              <a:solidFill>
                <a:prstClr val="black"/>
              </a:solidFill>
              <a:latin typeface="Arial" charset="0"/>
            </a:endParaRPr>
          </a:p>
        </p:txBody>
      </p:sp>
      <p:sp>
        <p:nvSpPr>
          <p:cNvPr id="93191" name="CaixaDeTexto 11"/>
          <p:cNvSpPr txBox="1">
            <a:spLocks noChangeArrowheads="1"/>
          </p:cNvSpPr>
          <p:nvPr/>
        </p:nvSpPr>
        <p:spPr bwMode="auto">
          <a:xfrm>
            <a:off x="1259632" y="1609260"/>
            <a:ext cx="7884367" cy="2339102"/>
          </a:xfrm>
          <a:prstGeom prst="rect">
            <a:avLst/>
          </a:prstGeom>
          <a:noFill/>
          <a:ln w="9525">
            <a:noFill/>
            <a:miter lim="800000"/>
            <a:headEnd/>
            <a:tailEnd/>
          </a:ln>
        </p:spPr>
        <p:txBody>
          <a:bodyPr wrap="square">
            <a:spAutoFit/>
          </a:bodyPr>
          <a:lstStyle/>
          <a:p>
            <a:pPr fontAlgn="base">
              <a:spcBef>
                <a:spcPct val="0"/>
              </a:spcBef>
              <a:spcAft>
                <a:spcPct val="0"/>
              </a:spcAft>
            </a:pPr>
            <a:endParaRPr lang="pt-BR" sz="1400" dirty="0">
              <a:solidFill>
                <a:prstClr val="black"/>
              </a:solidFill>
              <a:latin typeface="Arial" charset="0"/>
            </a:endParaRPr>
          </a:p>
          <a:p>
            <a:pPr fontAlgn="base">
              <a:spcBef>
                <a:spcPct val="0"/>
              </a:spcBef>
              <a:spcAft>
                <a:spcPct val="0"/>
              </a:spcAft>
            </a:pPr>
            <a:endParaRPr lang="pt-BR" sz="1400" b="1" dirty="0" smtClean="0">
              <a:solidFill>
                <a:prstClr val="black"/>
              </a:solidFill>
              <a:latin typeface="Arial" charset="0"/>
            </a:endParaRPr>
          </a:p>
          <a:p>
            <a:pPr fontAlgn="base">
              <a:spcBef>
                <a:spcPct val="0"/>
              </a:spcBef>
              <a:spcAft>
                <a:spcPct val="0"/>
              </a:spcAft>
            </a:pPr>
            <a:endParaRPr lang="pt-BR" sz="1400" dirty="0">
              <a:solidFill>
                <a:prstClr val="black"/>
              </a:solidFill>
              <a:latin typeface="Arial" charset="0"/>
            </a:endParaRPr>
          </a:p>
          <a:p>
            <a:pPr fontAlgn="base">
              <a:spcBef>
                <a:spcPct val="0"/>
              </a:spcBef>
              <a:spcAft>
                <a:spcPct val="0"/>
              </a:spcAft>
            </a:pPr>
            <a:r>
              <a:rPr lang="pt-BR" sz="1400" b="1" dirty="0" smtClean="0">
                <a:solidFill>
                  <a:prstClr val="black"/>
                </a:solidFill>
                <a:latin typeface="Arial" charset="0"/>
              </a:rPr>
              <a:t>Dúvidas e Sugestões</a:t>
            </a:r>
            <a:r>
              <a:rPr lang="pt-BR" sz="1400" b="1" dirty="0">
                <a:solidFill>
                  <a:prstClr val="black"/>
                </a:solidFill>
                <a:latin typeface="Arial" charset="0"/>
              </a:rPr>
              <a:t>:</a:t>
            </a:r>
            <a:endParaRPr lang="pt-BR" sz="1400" b="1" dirty="0">
              <a:solidFill>
                <a:prstClr val="black"/>
              </a:solidFill>
              <a:latin typeface="Arial" charset="0"/>
              <a:hlinkClick r:id="rId3"/>
            </a:endParaRPr>
          </a:p>
          <a:p>
            <a:pPr fontAlgn="base">
              <a:spcBef>
                <a:spcPct val="0"/>
              </a:spcBef>
              <a:spcAft>
                <a:spcPct val="0"/>
              </a:spcAft>
            </a:pPr>
            <a:r>
              <a:rPr lang="pt-BR" sz="1400" dirty="0" smtClean="0">
                <a:solidFill>
                  <a:prstClr val="black"/>
                </a:solidFill>
                <a:latin typeface="Arial" charset="0"/>
                <a:hlinkClick r:id="rId3"/>
              </a:rPr>
              <a:t>contasonline.projetos@fnde.gov.br</a:t>
            </a:r>
            <a:endParaRPr lang="pt-BR" sz="1400" dirty="0" smtClean="0">
              <a:solidFill>
                <a:prstClr val="black"/>
              </a:solidFill>
              <a:latin typeface="Arial" charset="0"/>
            </a:endParaRPr>
          </a:p>
          <a:p>
            <a:pPr fontAlgn="base">
              <a:spcBef>
                <a:spcPct val="0"/>
              </a:spcBef>
              <a:spcAft>
                <a:spcPct val="0"/>
              </a:spcAft>
            </a:pPr>
            <a:endParaRPr lang="pt-BR" sz="1400" dirty="0" smtClean="0">
              <a:solidFill>
                <a:prstClr val="black"/>
              </a:solidFill>
              <a:latin typeface="Arial" charset="0"/>
            </a:endParaRPr>
          </a:p>
          <a:p>
            <a:pPr fontAlgn="base">
              <a:spcBef>
                <a:spcPct val="0"/>
              </a:spcBef>
              <a:spcAft>
                <a:spcPct val="0"/>
              </a:spcAft>
            </a:pPr>
            <a:r>
              <a:rPr lang="pt-BR" sz="1400" dirty="0" smtClean="0">
                <a:solidFill>
                  <a:prstClr val="black"/>
                </a:solidFill>
                <a:latin typeface="Arial" charset="0"/>
              </a:rPr>
              <a:t>Atendimento Institucional Central </a:t>
            </a:r>
            <a:r>
              <a:rPr lang="pt-BR" sz="1400" dirty="0">
                <a:solidFill>
                  <a:prstClr val="black"/>
                </a:solidFill>
                <a:latin typeface="Arial" charset="0"/>
              </a:rPr>
              <a:t>de Atendimento ao Cidadão (ligação gratuita</a:t>
            </a:r>
            <a:r>
              <a:rPr lang="pt-BR" sz="1400" dirty="0" smtClean="0">
                <a:solidFill>
                  <a:prstClr val="black"/>
                </a:solidFill>
                <a:latin typeface="Arial" charset="0"/>
              </a:rPr>
              <a:t>) 0800-616161 </a:t>
            </a:r>
            <a:r>
              <a:rPr lang="pt-BR" sz="1400" dirty="0">
                <a:solidFill>
                  <a:prstClr val="black"/>
                </a:solidFill>
                <a:latin typeface="Arial" charset="0"/>
              </a:rPr>
              <a:t>(de segunda a sexta-feira, das 8h às 20h</a:t>
            </a:r>
            <a:r>
              <a:rPr lang="pt-BR" sz="1400" dirty="0" smtClean="0">
                <a:solidFill>
                  <a:prstClr val="black"/>
                </a:solidFill>
                <a:latin typeface="Arial" charset="0"/>
              </a:rPr>
              <a:t>.)</a:t>
            </a:r>
          </a:p>
          <a:p>
            <a:pPr fontAlgn="base">
              <a:spcBef>
                <a:spcPct val="0"/>
              </a:spcBef>
              <a:spcAft>
                <a:spcPct val="0"/>
              </a:spcAft>
            </a:pPr>
            <a:endParaRPr lang="pt-BR" sz="1400" dirty="0">
              <a:solidFill>
                <a:prstClr val="black"/>
              </a:solidFill>
              <a:latin typeface="Arial" charset="0"/>
            </a:endParaRPr>
          </a:p>
          <a:p>
            <a:pPr fontAlgn="base">
              <a:spcBef>
                <a:spcPct val="0"/>
              </a:spcBef>
              <a:spcAft>
                <a:spcPct val="0"/>
              </a:spcAft>
            </a:pPr>
            <a:r>
              <a:rPr lang="pt-BR" sz="2000" b="1">
                <a:solidFill>
                  <a:prstClr val="black"/>
                </a:solidFill>
                <a:latin typeface="Arial" charset="0"/>
              </a:rPr>
              <a:t>g</a:t>
            </a:r>
            <a:r>
              <a:rPr lang="pt-BR" sz="2000" b="1" smtClean="0">
                <a:solidFill>
                  <a:prstClr val="black"/>
                </a:solidFill>
                <a:latin typeface="Arial" charset="0"/>
              </a:rPr>
              <a:t>etulio.filho@fnde.gov.br</a:t>
            </a:r>
            <a:endParaRPr lang="pt-BR" sz="2000" b="1" dirty="0">
              <a:solidFill>
                <a:prstClr val="black"/>
              </a:solidFill>
              <a:latin typeface="Arial" charset="0"/>
            </a:endParaRPr>
          </a:p>
        </p:txBody>
      </p:sp>
      <p:sp>
        <p:nvSpPr>
          <p:cNvPr id="8" name="CaixaDeTexto 7"/>
          <p:cNvSpPr txBox="1"/>
          <p:nvPr/>
        </p:nvSpPr>
        <p:spPr>
          <a:xfrm>
            <a:off x="0" y="404664"/>
            <a:ext cx="9144000" cy="400110"/>
          </a:xfrm>
          <a:prstGeom prst="rect">
            <a:avLst/>
          </a:prstGeom>
          <a:solidFill>
            <a:srgbClr val="DEBB15"/>
          </a:solidFill>
          <a:ln>
            <a:no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txBody>
          <a:bodyPr wrap="square" rtlCol="0">
            <a:spAutoFit/>
          </a:bodyPr>
          <a:lstStyle/>
          <a:p>
            <a:pPr algn="ctr" fontAlgn="base">
              <a:spcBef>
                <a:spcPct val="0"/>
              </a:spcBef>
              <a:spcAft>
                <a:spcPct val="0"/>
              </a:spcAft>
              <a:defRPr/>
            </a:pPr>
            <a:r>
              <a:rPr lang="pt-BR" sz="2000" b="1" dirty="0" smtClean="0">
                <a:solidFill>
                  <a:srgbClr val="19385B"/>
                </a:solidFill>
              </a:rPr>
              <a:t>Contato</a:t>
            </a:r>
            <a:endParaRPr lang="pt-BR" sz="2000" b="1" dirty="0">
              <a:solidFill>
                <a:srgbClr val="19385B"/>
              </a:solidFill>
            </a:endParaRPr>
          </a:p>
        </p:txBody>
      </p:sp>
    </p:spTree>
    <p:extLst>
      <p:ext uri="{BB962C8B-B14F-4D97-AF65-F5344CB8AC3E}">
        <p14:creationId xmlns:p14="http://schemas.microsoft.com/office/powerpoint/2010/main" val="1335626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6_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4784</TotalTime>
  <Words>313</Words>
  <Application>Microsoft Office PowerPoint</Application>
  <PresentationFormat>Apresentação na tela (4:3)</PresentationFormat>
  <Paragraphs>58</Paragraphs>
  <Slides>8</Slides>
  <Notes>0</Notes>
  <HiddenSlides>0</HiddenSlides>
  <MMClips>0</MMClips>
  <ScaleCrop>false</ScaleCrop>
  <HeadingPairs>
    <vt:vector size="4" baseType="variant">
      <vt:variant>
        <vt:lpstr>Tema</vt:lpstr>
      </vt:variant>
      <vt:variant>
        <vt:i4>4</vt:i4>
      </vt:variant>
      <vt:variant>
        <vt:lpstr>Títulos de slides</vt:lpstr>
      </vt:variant>
      <vt:variant>
        <vt:i4>8</vt:i4>
      </vt:variant>
    </vt:vector>
  </HeadingPairs>
  <TitlesOfParts>
    <vt:vector size="12" baseType="lpstr">
      <vt:lpstr>1_Tema do Office</vt:lpstr>
      <vt:lpstr>2_Tema do Office</vt:lpstr>
      <vt:lpstr>3_Tema do Office</vt:lpstr>
      <vt:lpstr>6_Tema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Symanetc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OLIMPIO DURAES SOARES</dc:creator>
  <cp:lastModifiedBy>ERIANE DE ARAUJO DANTAS</cp:lastModifiedBy>
  <cp:revision>27</cp:revision>
  <dcterms:created xsi:type="dcterms:W3CDTF">2017-01-25T12:34:49Z</dcterms:created>
  <dcterms:modified xsi:type="dcterms:W3CDTF">2017-11-22T16:59:58Z</dcterms:modified>
</cp:coreProperties>
</file>